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8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8" r:id="rId21"/>
    <p:sldId id="274" r:id="rId22"/>
    <p:sldId id="279" r:id="rId23"/>
    <p:sldId id="275" r:id="rId24"/>
    <p:sldId id="276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5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5818-F846-E2FF-0777-F71405180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B3D8-F2F1-4823-AE19-6F6E00AAA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50907-B756-2063-B9BF-B59B63AB3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C22D9-2E9F-416B-A14C-657C0A31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D2F17-ABD1-A198-7DAB-ABBDDC6A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310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D0BD3-F84B-F3E0-B0E9-71D106B48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A2F9AD-DDBD-A9E9-58C3-1FC28B3AB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AEDE0-AA9F-30F9-47FD-C520042AF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68A55-F17D-854A-33FF-4B3BE9BC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D9DF2-3F2F-6C47-B755-C7045FA00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313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D7B2ED-3C0F-CCC3-80B8-8712B1F16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46BCD8-093B-3484-1BE0-8BB43C503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1A98A-F4D2-87CD-13E9-AE9589773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855EB-4596-D822-99CB-5A07F01A9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09D16-5527-2A80-F56E-03909862E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24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DB4D-8C81-759B-FCA1-D8E573C7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951BF-0061-37D9-86EA-AF430963D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FD33-4F9F-0C22-2F83-428380B0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668F9-22E3-BFAD-09B6-82F038511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30698-C9BA-03FC-B136-26EE1AD0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93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D6646-BE45-0D29-7A61-9C84B293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E2A02-F903-039D-724A-FAAFF36F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43052-8CAD-5BBB-9A1B-2FA98847B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6D012-DAA3-ACEE-A718-2681853B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1193A-FF37-2073-DC99-6C623E53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0876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335B5-9E39-57FC-4DE0-669274FA8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D2A73-9C54-137F-FDA4-8F5C9F6D5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B7D6C-3CF3-7C5D-A5BC-2FE23895F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D571F6-FB9B-6DE3-9F03-61E7A60CB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E410A-A710-29CB-8AF7-1FF1D3031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C0B1A-EF9C-A11C-6910-C61C9B7B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001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A609D-8AC9-14D3-1CEC-181E357B5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6903C-90CB-7500-7243-EC634C788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203DA-B93B-2A14-357E-CA6C90D52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3DA3E-4298-A5A2-59BD-F3D0FF743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1EDA38-4BA1-3F2F-5C18-CF3407985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F931B9-4EBD-CC31-EA49-BDA165F4A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DF2BE4-EE29-80D4-82C4-3B1C2C0C0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66CF32-CECB-9C15-7BD6-8C726EFF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376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1BE05-A505-28B1-C786-7611718D1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0D12D9-ADEF-CCBE-2BE6-6B234E9D3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958B4-20D9-725A-8454-7306AED3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97184-F3EB-0503-FE60-4BD459332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695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138E0F-52F4-4857-033B-DDDA1771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287CB-9B0B-03F8-D97B-0C2C82212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CBB2F-DB3A-0D9E-3F51-B461B1DC4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718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ED7AF-E82F-D0D8-1C3E-644A1FAF0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DBD29-E952-1C99-EDA8-A3AB39EC9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44183F-ABDE-A9C9-0B0B-79AFE1F94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55737-2168-81D4-A7B1-67F0C0FE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3190B-E36C-81CF-3345-BCD505DEF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CEC8E-4F04-B566-E384-58A09C12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787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A857-06E7-A055-7D00-27DB7E95A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916D8-291C-954E-F83B-786FE87677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65AFB-9B43-44AA-5806-9F451DCC5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04F99-89ED-119A-29D3-B06A811E3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6E036-AABA-8B32-3741-271DF408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FC180-10D5-CBCD-4216-E370D5DD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450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8CE2B-CDE3-E9D0-E43B-B9249E732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DFEA9-6FE4-EEA0-2B3B-51E35206A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40481-D201-469F-01A7-51E9A53699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942A5F-0300-48D8-984F-86E110A00BCE}" type="datetimeFigureOut">
              <a:rPr lang="en-CA" smtClean="0"/>
              <a:t>2025-04-21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F3209-88B0-E6E7-E7F7-5EA399A5E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DD983-0C17-9C54-BA19-D24CF0959F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11D14C-87D7-4FD1-B2E9-90C60D1B58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443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artoon of a person in a suit&#10;&#10;AI-generated content may be incorrect.">
            <a:extLst>
              <a:ext uri="{FF2B5EF4-FFF2-40B4-BE49-F238E27FC236}">
                <a16:creationId xmlns:a16="http://schemas.microsoft.com/office/drawing/2014/main" id="{917CE4E4-1547-F48A-77CA-6FBF79E98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2" y="1123527"/>
            <a:ext cx="1244540" cy="460480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0DA1EB8-87CF-4588-A1FD-4756F9A28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10079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artoon of a person in a suit&#10;&#10;AI-generated content may be incorrect.">
            <a:extLst>
              <a:ext uri="{FF2B5EF4-FFF2-40B4-BE49-F238E27FC236}">
                <a16:creationId xmlns:a16="http://schemas.microsoft.com/office/drawing/2014/main" id="{CC6472A3-BA8A-DE02-BA9A-E0E1CDA583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999" y="1123527"/>
            <a:ext cx="1519583" cy="460480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7A4E378-EA57-47B9-B1EB-58B998F6C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2595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cartoon of a person holding a box&#10;&#10;AI-generated content may be incorrect.">
            <a:extLst>
              <a:ext uri="{FF2B5EF4-FFF2-40B4-BE49-F238E27FC236}">
                <a16:creationId xmlns:a16="http://schemas.microsoft.com/office/drawing/2014/main" id="{1CFC8F55-A574-12A1-765B-F49AEADC37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269" y="1123527"/>
            <a:ext cx="1605234" cy="460480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2B31ED6-76F0-425A-9A41-C947AEF9C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66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erson in a tie&#10;&#10;AI-generated content may be incorrect.">
            <a:extLst>
              <a:ext uri="{FF2B5EF4-FFF2-40B4-BE49-F238E27FC236}">
                <a16:creationId xmlns:a16="http://schemas.microsoft.com/office/drawing/2014/main" id="{44F7BC17-CC26-EF3B-59FB-2991995992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081" y="1123527"/>
            <a:ext cx="1775482" cy="46048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ACC9FD0-FEEE-A9E8-8628-8178A9F2C674}"/>
              </a:ext>
            </a:extLst>
          </p:cNvPr>
          <p:cNvSpPr txBox="1"/>
          <p:nvPr/>
        </p:nvSpPr>
        <p:spPr>
          <a:xfrm>
            <a:off x="1192712" y="5728327"/>
            <a:ext cx="2152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Luca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761910-9EA6-B7D5-FFEE-A371B1BE7595}"/>
              </a:ext>
            </a:extLst>
          </p:cNvPr>
          <p:cNvSpPr txBox="1"/>
          <p:nvPr/>
        </p:nvSpPr>
        <p:spPr>
          <a:xfrm>
            <a:off x="3896465" y="5728326"/>
            <a:ext cx="2152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Emma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A222D7-35E8-6E5D-EE38-008B74C9EADC}"/>
              </a:ext>
            </a:extLst>
          </p:cNvPr>
          <p:cNvSpPr txBox="1"/>
          <p:nvPr/>
        </p:nvSpPr>
        <p:spPr>
          <a:xfrm>
            <a:off x="10039108" y="5728324"/>
            <a:ext cx="2152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Raj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1E1775-800B-A51A-54BB-8C50A6BD430F}"/>
              </a:ext>
            </a:extLst>
          </p:cNvPr>
          <p:cNvSpPr txBox="1"/>
          <p:nvPr/>
        </p:nvSpPr>
        <p:spPr>
          <a:xfrm>
            <a:off x="7081959" y="5728325"/>
            <a:ext cx="2152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Mei</a:t>
            </a:r>
          </a:p>
        </p:txBody>
      </p:sp>
    </p:spTree>
    <p:extLst>
      <p:ext uri="{BB962C8B-B14F-4D97-AF65-F5344CB8AC3E}">
        <p14:creationId xmlns:p14="http://schemas.microsoft.com/office/powerpoint/2010/main" val="903728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90E9-374D-4E21-647D-D552413CE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8913" y="365125"/>
            <a:ext cx="5603714" cy="6194076"/>
          </a:xfrm>
        </p:spPr>
        <p:txBody>
          <a:bodyPr>
            <a:noAutofit/>
          </a:bodyPr>
          <a:lstStyle/>
          <a:p>
            <a:r>
              <a:rPr lang="en-US" sz="4000" dirty="0"/>
              <a:t>Raj and Emma discuss the team’s next campaign. Emma proposes  highlighting the company’s legacy and past wins. Raj pushes a message centered on innovation and potential. </a:t>
            </a:r>
            <a:br>
              <a:rPr lang="en-US" sz="3200" dirty="0"/>
            </a:br>
            <a:br>
              <a:rPr lang="en-US" sz="3200" dirty="0"/>
            </a:br>
            <a:endParaRPr lang="en-CA" sz="3200" dirty="0"/>
          </a:p>
        </p:txBody>
      </p:sp>
      <p:pic>
        <p:nvPicPr>
          <p:cNvPr id="9" name="Content Placeholder 8" descr="A person and person in an office&#10;&#10;AI-generated content may be incorrect.">
            <a:extLst>
              <a:ext uri="{FF2B5EF4-FFF2-40B4-BE49-F238E27FC236}">
                <a16:creationId xmlns:a16="http://schemas.microsoft.com/office/drawing/2014/main" id="{F6B45207-76DA-7351-5458-F3A6A9226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73" y="515596"/>
            <a:ext cx="5639508" cy="5572688"/>
          </a:xfrm>
        </p:spPr>
      </p:pic>
    </p:spTree>
    <p:extLst>
      <p:ext uri="{BB962C8B-B14F-4D97-AF65-F5344CB8AC3E}">
        <p14:creationId xmlns:p14="http://schemas.microsoft.com/office/powerpoint/2010/main" val="1399447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5E85E-DF71-B4D0-9FBF-5C8DE0D2E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747E5-144A-D830-669B-A635D0E96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3121" y="-236758"/>
            <a:ext cx="5603714" cy="6194076"/>
          </a:xfrm>
        </p:spPr>
        <p:txBody>
          <a:bodyPr>
            <a:noAutofit/>
          </a:bodyPr>
          <a:lstStyle/>
          <a:p>
            <a:br>
              <a:rPr lang="en-US" sz="3200" dirty="0"/>
            </a:br>
            <a:br>
              <a:rPr lang="en-US" sz="4000" dirty="0"/>
            </a:br>
            <a:r>
              <a:rPr lang="en-US" sz="4000" dirty="0"/>
              <a:t>Suddenly, shocking news: one of the team members quits! Raj wants to rewrite the entire project plan. Emma suggests reassigning tasks on the fly and adjusting deadlines later. </a:t>
            </a:r>
            <a:endParaRPr lang="en-CA" sz="4000" dirty="0"/>
          </a:p>
        </p:txBody>
      </p:sp>
      <p:pic>
        <p:nvPicPr>
          <p:cNvPr id="9" name="Content Placeholder 8" descr="A person and person in an office&#10;&#10;AI-generated content may be incorrect.">
            <a:extLst>
              <a:ext uri="{FF2B5EF4-FFF2-40B4-BE49-F238E27FC236}">
                <a16:creationId xmlns:a16="http://schemas.microsoft.com/office/drawing/2014/main" id="{0C24D453-4044-271A-0BBB-D046317B6B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73" y="515596"/>
            <a:ext cx="5639508" cy="5572688"/>
          </a:xfrm>
        </p:spPr>
      </p:pic>
    </p:spTree>
    <p:extLst>
      <p:ext uri="{BB962C8B-B14F-4D97-AF65-F5344CB8AC3E}">
        <p14:creationId xmlns:p14="http://schemas.microsoft.com/office/powerpoint/2010/main" val="60795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69680-CC98-3BEE-A60F-4B1A588E3E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A303E8-C5CE-91A8-7F10-334A84676518}"/>
              </a:ext>
            </a:extLst>
          </p:cNvPr>
          <p:cNvSpPr/>
          <p:nvPr/>
        </p:nvSpPr>
        <p:spPr>
          <a:xfrm>
            <a:off x="6288913" y="2861840"/>
            <a:ext cx="6964100" cy="113431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E42708-320D-AB43-1565-1DA2A163427F}"/>
              </a:ext>
            </a:extLst>
          </p:cNvPr>
          <p:cNvSpPr/>
          <p:nvPr/>
        </p:nvSpPr>
        <p:spPr>
          <a:xfrm>
            <a:off x="6288913" y="603451"/>
            <a:ext cx="6964100" cy="113431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AFFA54-0BE9-AD4B-398B-C59050C68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8913" y="515596"/>
            <a:ext cx="5603714" cy="3630807"/>
          </a:xfrm>
        </p:spPr>
        <p:txBody>
          <a:bodyPr>
            <a:noAutofit/>
          </a:bodyPr>
          <a:lstStyle/>
          <a:p>
            <a:r>
              <a:rPr lang="en-US" sz="3200" dirty="0"/>
              <a:t>High uncertainty avoidance vs</a:t>
            </a:r>
            <a:br>
              <a:rPr lang="en-US" sz="3200" dirty="0"/>
            </a:br>
            <a:r>
              <a:rPr lang="en-US" sz="3200" dirty="0"/>
              <a:t>Low uncertainty avoidance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Long-term vs Short-term orientation</a:t>
            </a:r>
            <a:endParaRPr lang="en-CA" sz="3200" dirty="0"/>
          </a:p>
        </p:txBody>
      </p:sp>
      <p:pic>
        <p:nvPicPr>
          <p:cNvPr id="8" name="Content Placeholder 8" descr="A person and person in an office&#10;&#10;AI-generated content may be incorrect.">
            <a:extLst>
              <a:ext uri="{FF2B5EF4-FFF2-40B4-BE49-F238E27FC236}">
                <a16:creationId xmlns:a16="http://schemas.microsoft.com/office/drawing/2014/main" id="{D4862801-9332-DC76-A993-BE7DF51076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73" y="515596"/>
            <a:ext cx="5639508" cy="557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81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987CDC-3E61-AD62-0414-4A49AFE9F9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F07301-ECC1-E81C-3F45-F4A42D806961}"/>
              </a:ext>
            </a:extLst>
          </p:cNvPr>
          <p:cNvSpPr/>
          <p:nvPr/>
        </p:nvSpPr>
        <p:spPr>
          <a:xfrm>
            <a:off x="6948670" y="868100"/>
            <a:ext cx="6964100" cy="113431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F6E286-120D-8313-80E1-493004419241}"/>
              </a:ext>
            </a:extLst>
          </p:cNvPr>
          <p:cNvSpPr/>
          <p:nvPr/>
        </p:nvSpPr>
        <p:spPr>
          <a:xfrm>
            <a:off x="-868100" y="868101"/>
            <a:ext cx="6964100" cy="113431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D68AF-9C38-E6C4-B450-E0DCAB47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570" y="1181141"/>
            <a:ext cx="7091421" cy="2250753"/>
          </a:xfrm>
        </p:spPr>
        <p:txBody>
          <a:bodyPr>
            <a:noAutofit/>
          </a:bodyPr>
          <a:lstStyle/>
          <a:p>
            <a:r>
              <a:rPr lang="en-US" sz="3200" dirty="0"/>
              <a:t>High uncertainty avoidance vs</a:t>
            </a:r>
            <a:br>
              <a:rPr lang="en-US" sz="3200" dirty="0"/>
            </a:br>
            <a:r>
              <a:rPr lang="en-US" sz="3200" dirty="0"/>
              <a:t>Low uncertainty avoidance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endParaRPr lang="en-CA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6965E7-6B90-A33F-ACDB-A3D841E3C2BE}"/>
              </a:ext>
            </a:extLst>
          </p:cNvPr>
          <p:cNvSpPr txBox="1"/>
          <p:nvPr/>
        </p:nvSpPr>
        <p:spPr>
          <a:xfrm>
            <a:off x="7292050" y="925201"/>
            <a:ext cx="48150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Long-term vs. Short-term orientation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5BB964-1551-5A97-5379-97B34F4DA1AF}"/>
              </a:ext>
            </a:extLst>
          </p:cNvPr>
          <p:cNvSpPr txBox="1"/>
          <p:nvPr/>
        </p:nvSpPr>
        <p:spPr>
          <a:xfrm>
            <a:off x="2465407" y="2814537"/>
            <a:ext cx="82874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What are the benefits of each approach in the workplace?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Have you seen these mindsets in your team or organization?</a:t>
            </a:r>
          </a:p>
        </p:txBody>
      </p:sp>
    </p:spTree>
    <p:extLst>
      <p:ext uri="{BB962C8B-B14F-4D97-AF65-F5344CB8AC3E}">
        <p14:creationId xmlns:p14="http://schemas.microsoft.com/office/powerpoint/2010/main" val="853814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29804D0-602D-EEEA-9E32-5B17E7485E58}"/>
              </a:ext>
            </a:extLst>
          </p:cNvPr>
          <p:cNvSpPr txBox="1"/>
          <p:nvPr/>
        </p:nvSpPr>
        <p:spPr>
          <a:xfrm>
            <a:off x="7963382" y="1515510"/>
            <a:ext cx="48150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Luca informs the team</a:t>
            </a:r>
          </a:p>
          <a:p>
            <a:r>
              <a:rPr lang="en-CA" sz="3200" dirty="0"/>
              <a:t>that he quits!</a:t>
            </a:r>
          </a:p>
          <a:p>
            <a:endParaRPr lang="en-CA" sz="3200" dirty="0"/>
          </a:p>
          <a:p>
            <a:r>
              <a:rPr lang="en-CA" sz="3200" dirty="0"/>
              <a:t>He got a new position</a:t>
            </a:r>
          </a:p>
          <a:p>
            <a:r>
              <a:rPr lang="en-CA" sz="3200" dirty="0"/>
              <a:t>in a different country.</a:t>
            </a:r>
          </a:p>
        </p:txBody>
      </p:sp>
      <p:pic>
        <p:nvPicPr>
          <p:cNvPr id="8" name="Picture 7" descr="A group of people in a meeting&#10;&#10;AI-generated content may be incorrect.">
            <a:extLst>
              <a:ext uri="{FF2B5EF4-FFF2-40B4-BE49-F238E27FC236}">
                <a16:creationId xmlns:a16="http://schemas.microsoft.com/office/drawing/2014/main" id="{A50235EE-1480-37E9-9017-080CCF1A5D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86" y="664998"/>
            <a:ext cx="7361929" cy="508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07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EB95AE-2D9C-64CE-9758-DABAA6FB8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red and yellow flag&#10;&#10;AI-generated content may be incorrect.">
            <a:extLst>
              <a:ext uri="{FF2B5EF4-FFF2-40B4-BE49-F238E27FC236}">
                <a16:creationId xmlns:a16="http://schemas.microsoft.com/office/drawing/2014/main" id="{C1F5281D-6EC3-C8DA-A8D8-A3DD2234D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42" y="2319194"/>
            <a:ext cx="3073185" cy="2219611"/>
          </a:xfrm>
          <a:prstGeom prst="rect">
            <a:avLst/>
          </a:prstGeom>
        </p:spPr>
      </p:pic>
      <p:pic>
        <p:nvPicPr>
          <p:cNvPr id="10" name="Picture 9" descr="A blue and yellow flag&#10;&#10;AI-generated content may be incorrect.">
            <a:extLst>
              <a:ext uri="{FF2B5EF4-FFF2-40B4-BE49-F238E27FC236}">
                <a16:creationId xmlns:a16="http://schemas.microsoft.com/office/drawing/2014/main" id="{57724824-5CE6-6DA4-0931-08BFF5DB0E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54" y="2295209"/>
            <a:ext cx="3329417" cy="2219611"/>
          </a:xfrm>
          <a:prstGeom prst="rect">
            <a:avLst/>
          </a:prstGeom>
        </p:spPr>
      </p:pic>
      <p:pic>
        <p:nvPicPr>
          <p:cNvPr id="12" name="Picture 11" descr="A flag with a red white and green stripe&#10;&#10;AI-generated content may be incorrect.">
            <a:extLst>
              <a:ext uri="{FF2B5EF4-FFF2-40B4-BE49-F238E27FC236}">
                <a16:creationId xmlns:a16="http://schemas.microsoft.com/office/drawing/2014/main" id="{E7856BBF-9893-C8EC-9DC3-530A2E93BE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25" y="2319194"/>
            <a:ext cx="3714750" cy="22196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35F2048-D21F-67FA-8208-515450E7BA7B}"/>
              </a:ext>
            </a:extLst>
          </p:cNvPr>
          <p:cNvSpPr txBox="1"/>
          <p:nvPr/>
        </p:nvSpPr>
        <p:spPr>
          <a:xfrm>
            <a:off x="5362693" y="4823917"/>
            <a:ext cx="4815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Mexico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363527-7A64-310B-D6A4-605140D7691B}"/>
              </a:ext>
            </a:extLst>
          </p:cNvPr>
          <p:cNvSpPr txBox="1"/>
          <p:nvPr/>
        </p:nvSpPr>
        <p:spPr>
          <a:xfrm>
            <a:off x="9190297" y="4848067"/>
            <a:ext cx="4815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Sweden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3627B5-4913-2764-DA94-2091052416B6}"/>
              </a:ext>
            </a:extLst>
          </p:cNvPr>
          <p:cNvSpPr txBox="1"/>
          <p:nvPr/>
        </p:nvSpPr>
        <p:spPr>
          <a:xfrm>
            <a:off x="1137038" y="4803239"/>
            <a:ext cx="4815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Germany</a:t>
            </a:r>
          </a:p>
        </p:txBody>
      </p:sp>
      <p:pic>
        <p:nvPicPr>
          <p:cNvPr id="17" name="Picture 16" descr="A close-up of a number&#10;&#10;AI-generated content may be incorrect.">
            <a:extLst>
              <a:ext uri="{FF2B5EF4-FFF2-40B4-BE49-F238E27FC236}">
                <a16:creationId xmlns:a16="http://schemas.microsoft.com/office/drawing/2014/main" id="{434FBDE8-9A67-4343-0259-26C19AC221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75" y="210514"/>
            <a:ext cx="11709621" cy="179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0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7F940-3B9D-8680-6A7C-01AF71240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31CC88-C1E0-84D7-6FA7-CB5B9B7F3ACE}"/>
              </a:ext>
            </a:extLst>
          </p:cNvPr>
          <p:cNvSpPr/>
          <p:nvPr/>
        </p:nvSpPr>
        <p:spPr>
          <a:xfrm>
            <a:off x="-277791" y="335666"/>
            <a:ext cx="6964100" cy="113431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6240F3-6879-7C7F-4DF7-EA2A34474D15}"/>
              </a:ext>
            </a:extLst>
          </p:cNvPr>
          <p:cNvSpPr txBox="1"/>
          <p:nvPr/>
        </p:nvSpPr>
        <p:spPr>
          <a:xfrm>
            <a:off x="2245488" y="610437"/>
            <a:ext cx="4815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Power Index</a:t>
            </a:r>
          </a:p>
        </p:txBody>
      </p:sp>
      <p:pic>
        <p:nvPicPr>
          <p:cNvPr id="3" name="Picture 2" descr="A red and yellow flag&#10;&#10;AI-generated content may be incorrect.">
            <a:extLst>
              <a:ext uri="{FF2B5EF4-FFF2-40B4-BE49-F238E27FC236}">
                <a16:creationId xmlns:a16="http://schemas.microsoft.com/office/drawing/2014/main" id="{36C0411C-F6A4-B771-9EAD-E7DC44113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43" y="2319195"/>
            <a:ext cx="2228690" cy="1609674"/>
          </a:xfrm>
          <a:prstGeom prst="rect">
            <a:avLst/>
          </a:prstGeom>
        </p:spPr>
      </p:pic>
      <p:pic>
        <p:nvPicPr>
          <p:cNvPr id="5" name="Picture 4" descr="A blue and yellow flag&#10;&#10;AI-generated content may be incorrect.">
            <a:extLst>
              <a:ext uri="{FF2B5EF4-FFF2-40B4-BE49-F238E27FC236}">
                <a16:creationId xmlns:a16="http://schemas.microsoft.com/office/drawing/2014/main" id="{D572F1D3-608B-B20E-E367-E5851A6FB0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728" y="2319195"/>
            <a:ext cx="2459624" cy="1639749"/>
          </a:xfrm>
          <a:prstGeom prst="rect">
            <a:avLst/>
          </a:prstGeom>
        </p:spPr>
      </p:pic>
      <p:pic>
        <p:nvPicPr>
          <p:cNvPr id="6" name="Picture 5" descr="A flag with a red white and green stripe&#10;&#10;AI-generated content may be incorrect.">
            <a:extLst>
              <a:ext uri="{FF2B5EF4-FFF2-40B4-BE49-F238E27FC236}">
                <a16:creationId xmlns:a16="http://schemas.microsoft.com/office/drawing/2014/main" id="{21F15A2F-0944-D519-6B18-E9F73632CF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847" y="2394807"/>
            <a:ext cx="2745929" cy="156413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D548C1-90C9-74D3-139D-3A7CD474CD40}"/>
              </a:ext>
            </a:extLst>
          </p:cNvPr>
          <p:cNvSpPr txBox="1"/>
          <p:nvPr/>
        </p:nvSpPr>
        <p:spPr>
          <a:xfrm>
            <a:off x="439838" y="4560425"/>
            <a:ext cx="99310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/>
              <a:t>- What </a:t>
            </a:r>
            <a:r>
              <a:rPr lang="en-CA" sz="2800" b="1" dirty="0"/>
              <a:t>Power Index </a:t>
            </a:r>
            <a:r>
              <a:rPr lang="en-CA" sz="2800" dirty="0"/>
              <a:t>do these countries have?</a:t>
            </a:r>
            <a:br>
              <a:rPr lang="en-CA" sz="2800" dirty="0"/>
            </a:br>
            <a:br>
              <a:rPr lang="en-CA" sz="2800" dirty="0"/>
            </a:br>
            <a:r>
              <a:rPr lang="en-CA" sz="2800" dirty="0"/>
              <a:t>- What do you think about </a:t>
            </a:r>
            <a:r>
              <a:rPr lang="en-US" sz="2800" dirty="0"/>
              <a:t>the representation of </a:t>
            </a:r>
            <a:r>
              <a:rPr lang="en-US" sz="2800" b="1" dirty="0"/>
              <a:t>collectivism</a:t>
            </a:r>
            <a:r>
              <a:rPr lang="en-US" sz="2800" dirty="0"/>
              <a:t> vs. </a:t>
            </a:r>
            <a:r>
              <a:rPr lang="en-US" sz="2800" b="1" dirty="0"/>
              <a:t>individualism</a:t>
            </a:r>
            <a:r>
              <a:rPr lang="en-CA" sz="2800" dirty="0"/>
              <a:t> in these countries?</a:t>
            </a:r>
          </a:p>
        </p:txBody>
      </p:sp>
    </p:spTree>
    <p:extLst>
      <p:ext uri="{BB962C8B-B14F-4D97-AF65-F5344CB8AC3E}">
        <p14:creationId xmlns:p14="http://schemas.microsoft.com/office/powerpoint/2010/main" val="2195400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5E96D-F5D5-A6A9-7972-0A20922CE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ADC6D4-907B-2925-ADFE-1FFFF9346CF5}"/>
              </a:ext>
            </a:extLst>
          </p:cNvPr>
          <p:cNvSpPr/>
          <p:nvPr/>
        </p:nvSpPr>
        <p:spPr>
          <a:xfrm>
            <a:off x="-277791" y="335666"/>
            <a:ext cx="6964100" cy="113431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F91742-E191-AF99-7A7C-8A89AEC183F1}"/>
              </a:ext>
            </a:extLst>
          </p:cNvPr>
          <p:cNvSpPr txBox="1"/>
          <p:nvPr/>
        </p:nvSpPr>
        <p:spPr>
          <a:xfrm>
            <a:off x="2245488" y="610437"/>
            <a:ext cx="4815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Power Index</a:t>
            </a:r>
          </a:p>
        </p:txBody>
      </p:sp>
      <p:pic>
        <p:nvPicPr>
          <p:cNvPr id="11" name="Picture 10" descr="A cartoon of a person in a suit&#10;&#10;AI-generated content may be incorrect.">
            <a:extLst>
              <a:ext uri="{FF2B5EF4-FFF2-40B4-BE49-F238E27FC236}">
                <a16:creationId xmlns:a16="http://schemas.microsoft.com/office/drawing/2014/main" id="{1315BB5F-C190-31F1-7B00-500130468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572" y="637946"/>
            <a:ext cx="2845413" cy="5451363"/>
          </a:xfrm>
          <a:prstGeom prst="rect">
            <a:avLst/>
          </a:prstGeom>
        </p:spPr>
      </p:pic>
      <p:pic>
        <p:nvPicPr>
          <p:cNvPr id="12" name="Picture 11" descr="A flag with a red white and green stripe&#10;&#10;AI-generated content may be incorrect.">
            <a:extLst>
              <a:ext uri="{FF2B5EF4-FFF2-40B4-BE49-F238E27FC236}">
                <a16:creationId xmlns:a16="http://schemas.microsoft.com/office/drawing/2014/main" id="{7EDD6ED4-BD6D-50DC-122B-63BB00BCA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24" y="1966544"/>
            <a:ext cx="6014414" cy="342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08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in a room&#10;&#10;AI-generated content may be incorrect.">
            <a:extLst>
              <a:ext uri="{FF2B5EF4-FFF2-40B4-BE49-F238E27FC236}">
                <a16:creationId xmlns:a16="http://schemas.microsoft.com/office/drawing/2014/main" id="{E67BC649-1BDF-C328-60A7-F56827EBB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648207"/>
            <a:ext cx="10905066" cy="556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537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52DB09-6AA2-B684-95F4-6DE2B9ECB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in a room&#10;&#10;AI-generated content may be incorrect.">
            <a:extLst>
              <a:ext uri="{FF2B5EF4-FFF2-40B4-BE49-F238E27FC236}">
                <a16:creationId xmlns:a16="http://schemas.microsoft.com/office/drawing/2014/main" id="{924433C1-BDAD-1CC3-92B8-5731815FF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882" y="128807"/>
            <a:ext cx="6821235" cy="347883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3727A4-364A-A7AD-C83E-8D20BEEB3AF2}"/>
              </a:ext>
            </a:extLst>
          </p:cNvPr>
          <p:cNvSpPr txBox="1"/>
          <p:nvPr/>
        </p:nvSpPr>
        <p:spPr>
          <a:xfrm>
            <a:off x="451412" y="3912242"/>
            <a:ext cx="8576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Luca is leaving the company.</a:t>
            </a:r>
            <a:br>
              <a:rPr lang="en-US" sz="3200" dirty="0"/>
            </a:br>
            <a:r>
              <a:rPr lang="en-US" sz="3200" dirty="0"/>
              <a:t>Mei wants a fun party.</a:t>
            </a:r>
            <a:br>
              <a:rPr lang="en-US" sz="3200" dirty="0"/>
            </a:br>
            <a:r>
              <a:rPr lang="en-US" sz="3200" dirty="0"/>
              <a:t>Raj prefers a formal </a:t>
            </a:r>
          </a:p>
          <a:p>
            <a:r>
              <a:rPr lang="en-US" sz="3200" dirty="0"/>
              <a:t>thank-you email.</a:t>
            </a:r>
            <a:br>
              <a:rPr lang="en-US" sz="3200" dirty="0"/>
            </a:br>
            <a:endParaRPr lang="en-CA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0A6878-69F2-D965-023A-A775000B5347}"/>
              </a:ext>
            </a:extLst>
          </p:cNvPr>
          <p:cNvSpPr txBox="1"/>
          <p:nvPr/>
        </p:nvSpPr>
        <p:spPr>
          <a:xfrm>
            <a:off x="6354501" y="2627454"/>
            <a:ext cx="81022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CA" sz="3600" dirty="0"/>
            </a:br>
            <a:endParaRPr lang="en-CA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3600" dirty="0" err="1"/>
              <a:t>Individulaist</a:t>
            </a:r>
            <a:r>
              <a:rPr lang="en-CA" sz="3600" dirty="0"/>
              <a:t> vs Collectivist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3600" dirty="0"/>
              <a:t>Indulgent vs. Restraint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3600" dirty="0"/>
              <a:t>Power Distance</a:t>
            </a:r>
          </a:p>
        </p:txBody>
      </p:sp>
    </p:spTree>
    <p:extLst>
      <p:ext uri="{BB962C8B-B14F-4D97-AF65-F5344CB8AC3E}">
        <p14:creationId xmlns:p14="http://schemas.microsoft.com/office/powerpoint/2010/main" val="121482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2D39-4078-06CD-C99A-453088102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191" y="2001443"/>
            <a:ext cx="8479420" cy="2676927"/>
          </a:xfrm>
        </p:spPr>
        <p:txBody>
          <a:bodyPr>
            <a:noAutofit/>
          </a:bodyPr>
          <a:lstStyle/>
          <a:p>
            <a:r>
              <a:rPr lang="en-CA" sz="6000" dirty="0"/>
              <a:t>Indulgent</a:t>
            </a:r>
          </a:p>
          <a:p>
            <a:pPr marL="0" indent="0">
              <a:buNone/>
            </a:pPr>
            <a:endParaRPr lang="en-CA" sz="6000" dirty="0"/>
          </a:p>
          <a:p>
            <a:r>
              <a:rPr lang="en-CA" sz="6000" dirty="0"/>
              <a:t>Restraint</a:t>
            </a:r>
          </a:p>
        </p:txBody>
      </p:sp>
      <p:pic>
        <p:nvPicPr>
          <p:cNvPr id="4" name="Picture 3" descr="A cartoon of a person holding a box&#10;&#10;AI-generated content may be incorrect.">
            <a:extLst>
              <a:ext uri="{FF2B5EF4-FFF2-40B4-BE49-F238E27FC236}">
                <a16:creationId xmlns:a16="http://schemas.microsoft.com/office/drawing/2014/main" id="{1B5E37BD-004F-D029-40DF-36CB9581A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04" y="601174"/>
            <a:ext cx="1909446" cy="54774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EA28DA-3792-69BC-1F9E-E9465BBE5A7B}"/>
              </a:ext>
            </a:extLst>
          </p:cNvPr>
          <p:cNvSpPr txBox="1"/>
          <p:nvPr/>
        </p:nvSpPr>
        <p:spPr>
          <a:xfrm>
            <a:off x="3905008" y="855468"/>
            <a:ext cx="7511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Which describes Mei best?</a:t>
            </a:r>
          </a:p>
        </p:txBody>
      </p:sp>
    </p:spTree>
    <p:extLst>
      <p:ext uri="{BB962C8B-B14F-4D97-AF65-F5344CB8AC3E}">
        <p14:creationId xmlns:p14="http://schemas.microsoft.com/office/powerpoint/2010/main" val="1557775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B99889-8324-90AF-8C26-616ACB0DC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in a room&#10;&#10;AI-generated content may be incorrect.">
            <a:extLst>
              <a:ext uri="{FF2B5EF4-FFF2-40B4-BE49-F238E27FC236}">
                <a16:creationId xmlns:a16="http://schemas.microsoft.com/office/drawing/2014/main" id="{262BF896-9FBD-41B0-6147-B408332C9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542" y="191008"/>
            <a:ext cx="6741181" cy="34380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4493FD-D163-2B54-07FC-7701ACDFBFBE}"/>
              </a:ext>
            </a:extLst>
          </p:cNvPr>
          <p:cNvSpPr txBox="1"/>
          <p:nvPr/>
        </p:nvSpPr>
        <p:spPr>
          <a:xfrm>
            <a:off x="821802" y="3993265"/>
            <a:ext cx="8576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Raj wants to give Luca a </a:t>
            </a:r>
          </a:p>
          <a:p>
            <a:r>
              <a:rPr lang="en-US" sz="3200" dirty="0"/>
              <a:t>trophy for performance.</a:t>
            </a:r>
            <a:br>
              <a:rPr lang="en-US" sz="3200" dirty="0"/>
            </a:br>
            <a:r>
              <a:rPr lang="en-US" sz="3200" dirty="0"/>
              <a:t>Emma suggests a small </a:t>
            </a:r>
          </a:p>
          <a:p>
            <a:r>
              <a:rPr lang="en-US" sz="3200" dirty="0"/>
              <a:t>lunch to say thanks.</a:t>
            </a:r>
            <a:br>
              <a:rPr lang="en-US" sz="3200" dirty="0"/>
            </a:br>
            <a:endParaRPr lang="en-CA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D79E73-E107-A70F-5803-2F3E332405A3}"/>
              </a:ext>
            </a:extLst>
          </p:cNvPr>
          <p:cNvSpPr txBox="1"/>
          <p:nvPr/>
        </p:nvSpPr>
        <p:spPr>
          <a:xfrm>
            <a:off x="6493397" y="2696674"/>
            <a:ext cx="97921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CA" sz="3600" dirty="0"/>
            </a:br>
            <a:endParaRPr lang="en-CA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3600" dirty="0" err="1"/>
              <a:t>Individulaist</a:t>
            </a:r>
            <a:r>
              <a:rPr lang="en-CA" sz="3600" dirty="0"/>
              <a:t> vs Collectivist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3600" dirty="0"/>
              <a:t>Uncertainty Avoidance</a:t>
            </a:r>
          </a:p>
          <a:p>
            <a:endParaRPr lang="en-CA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3600" dirty="0"/>
              <a:t>Masculinity vs. Femininity</a:t>
            </a:r>
          </a:p>
        </p:txBody>
      </p:sp>
    </p:spTree>
    <p:extLst>
      <p:ext uri="{BB962C8B-B14F-4D97-AF65-F5344CB8AC3E}">
        <p14:creationId xmlns:p14="http://schemas.microsoft.com/office/powerpoint/2010/main" val="2831105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C2C9990-14DD-463D-A241-3A4AD83E8498}"/>
              </a:ext>
            </a:extLst>
          </p:cNvPr>
          <p:cNvSpPr/>
          <p:nvPr/>
        </p:nvSpPr>
        <p:spPr>
          <a:xfrm>
            <a:off x="-868100" y="1015927"/>
            <a:ext cx="6964100" cy="113431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25A4F6-C89D-3BCD-6F8C-8A36C2514FDA}"/>
              </a:ext>
            </a:extLst>
          </p:cNvPr>
          <p:cNvSpPr/>
          <p:nvPr/>
        </p:nvSpPr>
        <p:spPr>
          <a:xfrm>
            <a:off x="-775503" y="2861840"/>
            <a:ext cx="6964100" cy="113431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3699AD-C6FC-6335-9A7A-1442E8C48F17}"/>
              </a:ext>
            </a:extLst>
          </p:cNvPr>
          <p:cNvSpPr txBox="1"/>
          <p:nvPr/>
        </p:nvSpPr>
        <p:spPr>
          <a:xfrm>
            <a:off x="689606" y="1290698"/>
            <a:ext cx="4815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Masculinity vs. Femininity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2FD85C-BB2E-DA52-0F93-817DC8BB532F}"/>
              </a:ext>
            </a:extLst>
          </p:cNvPr>
          <p:cNvSpPr txBox="1"/>
          <p:nvPr/>
        </p:nvSpPr>
        <p:spPr>
          <a:xfrm>
            <a:off x="770629" y="3136611"/>
            <a:ext cx="4815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Indulgent vs. Restraint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518199-D83D-E71A-94A6-6A77FC459B50}"/>
              </a:ext>
            </a:extLst>
          </p:cNvPr>
          <p:cNvSpPr txBox="1"/>
          <p:nvPr/>
        </p:nvSpPr>
        <p:spPr>
          <a:xfrm>
            <a:off x="8055979" y="1947440"/>
            <a:ext cx="5185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  <a:p>
            <a:pPr marL="285750" indent="-285750">
              <a:buFontTx/>
              <a:buChar char="-"/>
            </a:pPr>
            <a:endParaRPr lang="en-C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0F99E9-9B53-67EB-C0E8-52EBFD13C236}"/>
              </a:ext>
            </a:extLst>
          </p:cNvPr>
          <p:cNvSpPr txBox="1"/>
          <p:nvPr/>
        </p:nvSpPr>
        <p:spPr>
          <a:xfrm>
            <a:off x="6551270" y="1222069"/>
            <a:ext cx="51478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3200" dirty="0"/>
              <a:t>Create a quick 1-2 minute workplace conflict involving your assigned dimension. Keep it simple – what’s the issue and response. </a:t>
            </a:r>
          </a:p>
        </p:txBody>
      </p:sp>
      <p:pic>
        <p:nvPicPr>
          <p:cNvPr id="10" name="Picture 9" descr="A cartoon of a person in a suit&#10;&#10;AI-generated content may be incorrect.">
            <a:extLst>
              <a:ext uri="{FF2B5EF4-FFF2-40B4-BE49-F238E27FC236}">
                <a16:creationId xmlns:a16="http://schemas.microsoft.com/office/drawing/2014/main" id="{27A9DDDC-8924-0F9E-290E-F1E6121C84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165" y="4331102"/>
            <a:ext cx="661633" cy="2448046"/>
          </a:xfrm>
          <a:prstGeom prst="rect">
            <a:avLst/>
          </a:prstGeom>
        </p:spPr>
      </p:pic>
      <p:pic>
        <p:nvPicPr>
          <p:cNvPr id="11" name="Picture 10" descr="A cartoon of a person in a suit&#10;&#10;AI-generated content may be incorrect.">
            <a:extLst>
              <a:ext uri="{FF2B5EF4-FFF2-40B4-BE49-F238E27FC236}">
                <a16:creationId xmlns:a16="http://schemas.microsoft.com/office/drawing/2014/main" id="{E0079B70-A46D-077A-605D-8E2E7C614A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602" y="4394280"/>
            <a:ext cx="774194" cy="2346044"/>
          </a:xfrm>
          <a:prstGeom prst="rect">
            <a:avLst/>
          </a:prstGeom>
        </p:spPr>
      </p:pic>
      <p:pic>
        <p:nvPicPr>
          <p:cNvPr id="12" name="Picture 11" descr="A cartoon of a person holding a box&#10;&#10;AI-generated content may be incorrect.">
            <a:extLst>
              <a:ext uri="{FF2B5EF4-FFF2-40B4-BE49-F238E27FC236}">
                <a16:creationId xmlns:a16="http://schemas.microsoft.com/office/drawing/2014/main" id="{8FC236A9-3AAE-C695-B408-B38A84345C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432" y="4385933"/>
            <a:ext cx="817831" cy="2346044"/>
          </a:xfrm>
          <a:prstGeom prst="rect">
            <a:avLst/>
          </a:prstGeom>
        </p:spPr>
      </p:pic>
      <p:pic>
        <p:nvPicPr>
          <p:cNvPr id="13" name="Picture 12" descr="A person in a tie&#10;&#10;AI-generated content may be incorrect.">
            <a:extLst>
              <a:ext uri="{FF2B5EF4-FFF2-40B4-BE49-F238E27FC236}">
                <a16:creationId xmlns:a16="http://schemas.microsoft.com/office/drawing/2014/main" id="{A724A1B9-79DE-D31A-C9DA-5649AF50BB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76256" y="4331102"/>
            <a:ext cx="925710" cy="240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786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circle with different colored circles&#10;&#10;AI-generated content may be incorrect.">
            <a:extLst>
              <a:ext uri="{FF2B5EF4-FFF2-40B4-BE49-F238E27FC236}">
                <a16:creationId xmlns:a16="http://schemas.microsoft.com/office/drawing/2014/main" id="{2F63BD4C-8C72-77F2-EF72-CD78FFD9C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8344" y="-253777"/>
            <a:ext cx="12830134" cy="719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900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66FAB-E8DD-0168-8468-32486C694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6E0CFDF-EBC1-D2C3-A54B-3D3AA4FCD989}"/>
              </a:ext>
            </a:extLst>
          </p:cNvPr>
          <p:cNvSpPr/>
          <p:nvPr/>
        </p:nvSpPr>
        <p:spPr>
          <a:xfrm>
            <a:off x="-127322" y="365125"/>
            <a:ext cx="5798917" cy="122060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0ABC02-583C-BDB1-3615-BFC83331FF0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CA" dirty="0"/>
              <a:t>Lesson Outcomes: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7170B-9F48-22DF-FA01-2B4894982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Identify and interpret key workplace behaviors through the lens of Hofstede’s Cultural Dimensions Theory.</a:t>
            </a:r>
          </a:p>
          <a:p>
            <a:endParaRPr lang="en-US" sz="3600" dirty="0"/>
          </a:p>
          <a:p>
            <a:r>
              <a:rPr lang="en-US" sz="3600" dirty="0"/>
              <a:t>Reflect on and connect Hofstede’s model to their own team dynamics.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6287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61BC522-191A-CAF4-E0BF-62889D80DDFE}"/>
              </a:ext>
            </a:extLst>
          </p:cNvPr>
          <p:cNvSpPr/>
          <p:nvPr/>
        </p:nvSpPr>
        <p:spPr>
          <a:xfrm>
            <a:off x="-127322" y="365125"/>
            <a:ext cx="5798917" cy="122060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400" dirty="0">
                <a:solidFill>
                  <a:schemeClr val="tx1"/>
                </a:solidFill>
              </a:rPr>
              <a:t>Reflective Writing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4D0F4E-18EE-10CF-6B08-5F5B93C1C939}"/>
              </a:ext>
            </a:extLst>
          </p:cNvPr>
          <p:cNvSpPr txBox="1"/>
          <p:nvPr/>
        </p:nvSpPr>
        <p:spPr>
          <a:xfrm>
            <a:off x="833377" y="1956122"/>
            <a:ext cx="1000052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• Reflect on a cultural misunderstanding and apply Hofstede’s model</a:t>
            </a:r>
          </a:p>
          <a:p>
            <a:b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• Interview a colleague about their work style—identify a dimension</a:t>
            </a:r>
          </a:p>
          <a:p>
            <a:b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• Describe how one dimension appears in your current workplace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64563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F34D9E-7B2A-1B43-75AB-FF360FBF1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0D3352E-EE62-CAE3-27D2-D50ECE71B884}"/>
              </a:ext>
            </a:extLst>
          </p:cNvPr>
          <p:cNvSpPr/>
          <p:nvPr/>
        </p:nvSpPr>
        <p:spPr>
          <a:xfrm>
            <a:off x="2824222" y="272527"/>
            <a:ext cx="5798917" cy="122060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400" dirty="0">
                <a:solidFill>
                  <a:schemeClr val="tx1"/>
                </a:solidFill>
              </a:rPr>
              <a:t>Thank you!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0B59DB1-4CBB-82A3-0633-0F1790B9C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28" y="1822973"/>
            <a:ext cx="71437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42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246F30-FDCB-CA00-84B7-45684B5D39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CA2EA-1A33-9388-FC34-AC8D7328F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2580" y="2090536"/>
            <a:ext cx="8479420" cy="2676927"/>
          </a:xfrm>
        </p:spPr>
        <p:txBody>
          <a:bodyPr>
            <a:noAutofit/>
          </a:bodyPr>
          <a:lstStyle/>
          <a:p>
            <a:r>
              <a:rPr lang="en-CA" sz="4800" dirty="0"/>
              <a:t>High Uncertainty Avoidance</a:t>
            </a:r>
          </a:p>
          <a:p>
            <a:pPr marL="0" indent="0">
              <a:buNone/>
            </a:pPr>
            <a:endParaRPr lang="en-CA" sz="6000" dirty="0"/>
          </a:p>
          <a:p>
            <a:r>
              <a:rPr lang="en-CA" sz="4800" dirty="0"/>
              <a:t>Low Uncertainty Avoidance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C7F41E-7DA3-77A0-AB9C-596617348A42}"/>
              </a:ext>
            </a:extLst>
          </p:cNvPr>
          <p:cNvSpPr txBox="1"/>
          <p:nvPr/>
        </p:nvSpPr>
        <p:spPr>
          <a:xfrm>
            <a:off x="5184973" y="566102"/>
            <a:ext cx="7511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Which fits Raj style?</a:t>
            </a:r>
          </a:p>
        </p:txBody>
      </p:sp>
      <p:pic>
        <p:nvPicPr>
          <p:cNvPr id="4" name="Picture 3" descr="A person in a tie&#10;&#10;AI-generated content may be incorrect.">
            <a:extLst>
              <a:ext uri="{FF2B5EF4-FFF2-40B4-BE49-F238E27FC236}">
                <a16:creationId xmlns:a16="http://schemas.microsoft.com/office/drawing/2014/main" id="{ED1FF679-78EF-0268-B088-DD028FA30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89" y="395331"/>
            <a:ext cx="2339395" cy="606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5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2ED1D8-7784-6A8F-791E-AB0878411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151E4-55DA-CB43-5B8D-0A7A3DF7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0042" y="1932106"/>
            <a:ext cx="8479420" cy="2676927"/>
          </a:xfrm>
        </p:spPr>
        <p:txBody>
          <a:bodyPr>
            <a:noAutofit/>
          </a:bodyPr>
          <a:lstStyle/>
          <a:p>
            <a:r>
              <a:rPr lang="en-CA" sz="6000" dirty="0"/>
              <a:t>Collectivist</a:t>
            </a:r>
          </a:p>
          <a:p>
            <a:pPr marL="0" indent="0">
              <a:buNone/>
            </a:pPr>
            <a:endParaRPr lang="en-CA" sz="6000" dirty="0"/>
          </a:p>
          <a:p>
            <a:r>
              <a:rPr lang="en-CA" sz="6000" dirty="0"/>
              <a:t>Individualist</a:t>
            </a:r>
          </a:p>
        </p:txBody>
      </p:sp>
      <p:pic>
        <p:nvPicPr>
          <p:cNvPr id="2" name="Picture 1" descr="A cartoon of a person in a suit&#10;&#10;AI-generated content may be incorrect.">
            <a:extLst>
              <a:ext uri="{FF2B5EF4-FFF2-40B4-BE49-F238E27FC236}">
                <a16:creationId xmlns:a16="http://schemas.microsoft.com/office/drawing/2014/main" id="{FF81ED6E-F020-43F3-B0D7-CF0418070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26" y="523447"/>
            <a:ext cx="1484931" cy="54942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61BB9D-587B-1288-3777-282E94ACF69F}"/>
              </a:ext>
            </a:extLst>
          </p:cNvPr>
          <p:cNvSpPr txBox="1"/>
          <p:nvPr/>
        </p:nvSpPr>
        <p:spPr>
          <a:xfrm>
            <a:off x="4020754" y="855468"/>
            <a:ext cx="7511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How would you describe Luca?</a:t>
            </a:r>
          </a:p>
        </p:txBody>
      </p:sp>
    </p:spTree>
    <p:extLst>
      <p:ext uri="{BB962C8B-B14F-4D97-AF65-F5344CB8AC3E}">
        <p14:creationId xmlns:p14="http://schemas.microsoft.com/office/powerpoint/2010/main" val="76327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BD35EE-9039-E4B7-AA40-DD3B0AC9A7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AD44C-682D-1B4F-F89C-B3201B66F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4927" y="2001555"/>
            <a:ext cx="8479420" cy="2676927"/>
          </a:xfrm>
        </p:spPr>
        <p:txBody>
          <a:bodyPr>
            <a:noAutofit/>
          </a:bodyPr>
          <a:lstStyle/>
          <a:p>
            <a:r>
              <a:rPr lang="en-CA" sz="6000" dirty="0"/>
              <a:t>High Power Distance</a:t>
            </a:r>
          </a:p>
          <a:p>
            <a:pPr marL="0" indent="0">
              <a:buNone/>
            </a:pPr>
            <a:endParaRPr lang="en-CA" sz="6000" dirty="0"/>
          </a:p>
          <a:p>
            <a:r>
              <a:rPr lang="en-CA" sz="6000" dirty="0"/>
              <a:t>Low Power Distance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71B2ED-832C-0BBF-9B5C-0CE1E8B32F0B}"/>
              </a:ext>
            </a:extLst>
          </p:cNvPr>
          <p:cNvSpPr txBox="1"/>
          <p:nvPr/>
        </p:nvSpPr>
        <p:spPr>
          <a:xfrm>
            <a:off x="3703899" y="508229"/>
            <a:ext cx="8148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How does Emma approach leadership?</a:t>
            </a:r>
            <a:endParaRPr lang="en-CA" sz="3600" dirty="0"/>
          </a:p>
        </p:txBody>
      </p:sp>
      <p:pic>
        <p:nvPicPr>
          <p:cNvPr id="2" name="Picture 1" descr="A cartoon of a person in a suit&#10;&#10;AI-generated content may be incorrect.">
            <a:extLst>
              <a:ext uri="{FF2B5EF4-FFF2-40B4-BE49-F238E27FC236}">
                <a16:creationId xmlns:a16="http://schemas.microsoft.com/office/drawing/2014/main" id="{3CC65EF8-8873-4DE8-C2C3-0E3D38AFD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33" y="303523"/>
            <a:ext cx="2062813" cy="625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76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DC8A1-44C2-5E91-AA86-9F0FA68C9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65426-6867-68F4-F7B3-DC869DFA0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4927" y="2001555"/>
            <a:ext cx="8479420" cy="2676927"/>
          </a:xfrm>
        </p:spPr>
        <p:txBody>
          <a:bodyPr>
            <a:noAutofit/>
          </a:bodyPr>
          <a:lstStyle/>
          <a:p>
            <a:r>
              <a:rPr lang="en-CA" sz="4800" dirty="0"/>
              <a:t>Long-term Orientation</a:t>
            </a:r>
          </a:p>
          <a:p>
            <a:endParaRPr lang="en-CA" sz="4800" dirty="0"/>
          </a:p>
          <a:p>
            <a:r>
              <a:rPr lang="en-CA" sz="4800" dirty="0"/>
              <a:t>Short-term Orientation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4F08C5-C21E-302D-C910-B78C2FB8CB48}"/>
              </a:ext>
            </a:extLst>
          </p:cNvPr>
          <p:cNvSpPr txBox="1"/>
          <p:nvPr/>
        </p:nvSpPr>
        <p:spPr>
          <a:xfrm>
            <a:off x="5335929" y="601174"/>
            <a:ext cx="8148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What’s Mei’s focus</a:t>
            </a:r>
            <a:r>
              <a:rPr lang="en-US" sz="3600" dirty="0"/>
              <a:t>?</a:t>
            </a:r>
            <a:endParaRPr lang="en-CA" sz="3600" dirty="0"/>
          </a:p>
        </p:txBody>
      </p:sp>
      <p:pic>
        <p:nvPicPr>
          <p:cNvPr id="4" name="Picture 3" descr="A cartoon of a person holding a box&#10;&#10;AI-generated content may be incorrect.">
            <a:extLst>
              <a:ext uri="{FF2B5EF4-FFF2-40B4-BE49-F238E27FC236}">
                <a16:creationId xmlns:a16="http://schemas.microsoft.com/office/drawing/2014/main" id="{EED4FCEF-45C9-3191-2E12-7A3C5B59E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04" y="601174"/>
            <a:ext cx="1909446" cy="547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81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2D967-2768-C55D-A82A-03F62D1802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45704-8151-CA86-FA7C-FDFE7272D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2580" y="2090536"/>
            <a:ext cx="8479420" cy="2676927"/>
          </a:xfrm>
        </p:spPr>
        <p:txBody>
          <a:bodyPr>
            <a:noAutofit/>
          </a:bodyPr>
          <a:lstStyle/>
          <a:p>
            <a:r>
              <a:rPr lang="en-CA" sz="6000" dirty="0"/>
              <a:t>Masculine culture</a:t>
            </a:r>
          </a:p>
          <a:p>
            <a:pPr marL="0" indent="0">
              <a:buNone/>
            </a:pPr>
            <a:endParaRPr lang="en-CA" sz="6000" dirty="0"/>
          </a:p>
          <a:p>
            <a:r>
              <a:rPr lang="en-CA" sz="6000" dirty="0"/>
              <a:t>Feminine culture</a:t>
            </a:r>
          </a:p>
        </p:txBody>
      </p:sp>
      <p:pic>
        <p:nvPicPr>
          <p:cNvPr id="2" name="Picture 1" descr="A cartoon of a person in a suit&#10;&#10;AI-generated content may be incorrect.">
            <a:extLst>
              <a:ext uri="{FF2B5EF4-FFF2-40B4-BE49-F238E27FC236}">
                <a16:creationId xmlns:a16="http://schemas.microsoft.com/office/drawing/2014/main" id="{0A4FCA0D-44CA-8D0F-FB87-75A21CA13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26" y="523447"/>
            <a:ext cx="1484931" cy="54942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CF4AE1-36F4-C39F-1576-1EF1B4437B31}"/>
              </a:ext>
            </a:extLst>
          </p:cNvPr>
          <p:cNvSpPr txBox="1"/>
          <p:nvPr/>
        </p:nvSpPr>
        <p:spPr>
          <a:xfrm>
            <a:off x="4773108" y="890192"/>
            <a:ext cx="7511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What do you think?</a:t>
            </a:r>
          </a:p>
        </p:txBody>
      </p:sp>
    </p:spTree>
    <p:extLst>
      <p:ext uri="{BB962C8B-B14F-4D97-AF65-F5344CB8AC3E}">
        <p14:creationId xmlns:p14="http://schemas.microsoft.com/office/powerpoint/2010/main" val="240620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7BFBA-10FE-D9A5-0928-C57E54CD1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B33B2F6-788D-FFC1-711B-D400F0FCB822}"/>
              </a:ext>
            </a:extLst>
          </p:cNvPr>
          <p:cNvSpPr/>
          <p:nvPr/>
        </p:nvSpPr>
        <p:spPr>
          <a:xfrm>
            <a:off x="-567159" y="567159"/>
            <a:ext cx="10093124" cy="155100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DE871-38D8-716D-81FE-44EC5C66F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944" y="944643"/>
            <a:ext cx="10477982" cy="2676927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/>
              <a:t>Cultural Dimensions at Work: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7200" dirty="0"/>
              <a:t>Hofstede’s Theory</a:t>
            </a:r>
            <a:endParaRPr lang="en-CA" sz="7200" dirty="0"/>
          </a:p>
        </p:txBody>
      </p:sp>
    </p:spTree>
    <p:extLst>
      <p:ext uri="{BB962C8B-B14F-4D97-AF65-F5344CB8AC3E}">
        <p14:creationId xmlns:p14="http://schemas.microsoft.com/office/powerpoint/2010/main" val="330518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673FE9F-590D-FD58-4ED5-71BDFEC9DB40}"/>
              </a:ext>
            </a:extLst>
          </p:cNvPr>
          <p:cNvSpPr/>
          <p:nvPr/>
        </p:nvSpPr>
        <p:spPr>
          <a:xfrm>
            <a:off x="-127322" y="365125"/>
            <a:ext cx="5798917" cy="122060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CB38E8-13AE-56D6-4DCD-0CA2B874FA3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CA" dirty="0"/>
              <a:t>Lesson Outcomes: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7C1B5-CDE1-8E4F-C7F8-23CCCD2FA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Identify and interpret key workplace behaviors through the lens of Hofstede’s Cultural Dimensions Theory.</a:t>
            </a:r>
          </a:p>
          <a:p>
            <a:endParaRPr lang="en-US" sz="3600" dirty="0"/>
          </a:p>
          <a:p>
            <a:r>
              <a:rPr lang="en-US" sz="3600" dirty="0"/>
              <a:t>Reflect on and connect Hofstede’s model to their own team dynamics.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97686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433</Words>
  <Application>Microsoft Office PowerPoint</Application>
  <PresentationFormat>Widescreen</PresentationFormat>
  <Paragraphs>83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Lesson Outcomes:</vt:lpstr>
      <vt:lpstr>Raj and Emma discuss the team’s next campaign. Emma proposes  highlighting the company’s legacy and past wins. Raj pushes a message centered on innovation and potential.   </vt:lpstr>
      <vt:lpstr>  Suddenly, shocking news: one of the team members quits! Raj wants to rewrite the entire project plan. Emma suggests reassigning tasks on the fly and adjusting deadlines later. </vt:lpstr>
      <vt:lpstr>High uncertainty avoidance vs Low uncertainty avoidance    Long-term vs Short-term orientation</vt:lpstr>
      <vt:lpstr>High uncertainty avoidance vs Low uncertainty avoidance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Lesson Outcomes: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Aleksandra Magnitskaia</dc:creator>
  <cp:lastModifiedBy>Aleksandra Magnitskaia</cp:lastModifiedBy>
  <cp:revision>3</cp:revision>
  <dcterms:created xsi:type="dcterms:W3CDTF">2025-04-21T19:22:53Z</dcterms:created>
  <dcterms:modified xsi:type="dcterms:W3CDTF">2025-04-22T05:59:04Z</dcterms:modified>
</cp:coreProperties>
</file>